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10" Type="http://schemas.openxmlformats.org/officeDocument/2006/relationships/slide" Target="slides/slide5.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ourworld.unu.edu/en/sucking-dry-an-african-giant" TargetMode="Externa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disasterscharter.org/web/guest/about-the-charter" TargetMode="Externa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https://ourworld.unu.edu/en/sucking-dry-an-african-giant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Good morning. Today I am going to tell you </a:t>
            </a:r>
            <a:r>
              <a:rPr lang="en"/>
              <a:t>w</a:t>
            </a:r>
            <a:r>
              <a:rPr lang="en"/>
              <a:t>hy I think that satellite imagery should become a more routine part of humanitarian response, and how we can make that happen. … focusing on one problem and recommendation in particular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Satellite imagery has been used to monitor the shrinking of lake chad over time, with a focus on climate change. </a:t>
            </a:r>
            <a:endParaRPr/>
          </a:p>
          <a:p>
            <a:pPr indent="0" lvl="0" marL="0" rtl="0" algn="l">
              <a:spcBef>
                <a:spcPts val="0"/>
              </a:spcBef>
              <a:spcAft>
                <a:spcPts val="0"/>
              </a:spcAft>
              <a:buNone/>
            </a:pPr>
            <a:r>
              <a:rPr lang="en"/>
              <a:t>However, lake chad is also home to a complex emergency (v and i have been studying all semester)</a:t>
            </a:r>
            <a:endParaRPr/>
          </a:p>
          <a:p>
            <a:pPr indent="0" lvl="0" marL="0" rtl="0" algn="l">
              <a:spcBef>
                <a:spcPts val="0"/>
              </a:spcBef>
              <a:spcAft>
                <a:spcPts val="0"/>
              </a:spcAft>
              <a:buNone/>
            </a:pPr>
            <a:r>
              <a:t/>
            </a:r>
            <a:endParaRPr/>
          </a:p>
          <a:p>
            <a:pPr indent="-304800" lvl="0" marL="457200" rtl="0" algn="l">
              <a:lnSpc>
                <a:spcPct val="115000"/>
              </a:lnSpc>
              <a:spcBef>
                <a:spcPts val="0"/>
              </a:spcBef>
              <a:spcAft>
                <a:spcPts val="0"/>
              </a:spcAft>
              <a:buClr>
                <a:srgbClr val="000000"/>
              </a:buClr>
              <a:buSzPts val="1200"/>
              <a:buChar char="●"/>
            </a:pPr>
            <a:r>
              <a:rPr lang="en" sz="1200"/>
              <a:t>Lake Chad Basin Crisis</a:t>
            </a:r>
            <a:endParaRPr sz="1200"/>
          </a:p>
          <a:p>
            <a:pPr indent="-304800" lvl="1" marL="914400" rtl="0" algn="l">
              <a:lnSpc>
                <a:spcPct val="115000"/>
              </a:lnSpc>
              <a:spcBef>
                <a:spcPts val="0"/>
              </a:spcBef>
              <a:spcAft>
                <a:spcPts val="0"/>
              </a:spcAft>
              <a:buClr>
                <a:srgbClr val="000000"/>
              </a:buClr>
              <a:buSzPts val="1200"/>
              <a:buChar char="○"/>
            </a:pPr>
            <a:r>
              <a:rPr lang="en" sz="1200"/>
              <a:t>Violence </a:t>
            </a:r>
            <a:endParaRPr sz="1200"/>
          </a:p>
          <a:p>
            <a:pPr indent="-304800" lvl="1" marL="914400" rtl="0" algn="l">
              <a:lnSpc>
                <a:spcPct val="115000"/>
              </a:lnSpc>
              <a:spcBef>
                <a:spcPts val="0"/>
              </a:spcBef>
              <a:spcAft>
                <a:spcPts val="0"/>
              </a:spcAft>
              <a:buClr>
                <a:srgbClr val="000000"/>
              </a:buClr>
              <a:buSzPts val="1200"/>
              <a:buChar char="○"/>
            </a:pPr>
            <a:r>
              <a:rPr lang="en" sz="1200"/>
              <a:t>Displacement</a:t>
            </a:r>
            <a:endParaRPr sz="1200"/>
          </a:p>
          <a:p>
            <a:pPr indent="-304800" lvl="1" marL="914400" rtl="0" algn="l">
              <a:lnSpc>
                <a:spcPct val="115000"/>
              </a:lnSpc>
              <a:spcBef>
                <a:spcPts val="0"/>
              </a:spcBef>
              <a:spcAft>
                <a:spcPts val="0"/>
              </a:spcAft>
              <a:buClr>
                <a:srgbClr val="000000"/>
              </a:buClr>
              <a:buSzPts val="1200"/>
              <a:buChar char="○"/>
            </a:pPr>
            <a:r>
              <a:rPr lang="en" sz="1200"/>
              <a:t>Food insecurity</a:t>
            </a:r>
            <a:endParaRPr sz="1200"/>
          </a:p>
          <a:p>
            <a:pPr indent="-317500" lvl="1" marL="914400" rtl="0" algn="l">
              <a:lnSpc>
                <a:spcPct val="115000"/>
              </a:lnSpc>
              <a:spcBef>
                <a:spcPts val="0"/>
              </a:spcBef>
              <a:spcAft>
                <a:spcPts val="0"/>
              </a:spcAft>
              <a:buClr>
                <a:srgbClr val="000000"/>
              </a:buClr>
              <a:buSzPts val="1400"/>
              <a:buChar char="○"/>
            </a:pPr>
            <a:r>
              <a:rPr lang="en" sz="1400"/>
              <a:t>Lack of livelihoods</a:t>
            </a:r>
            <a:endParaRPr sz="1400"/>
          </a:p>
          <a:p>
            <a:pPr indent="0" lvl="0" marL="0" rtl="0" algn="l">
              <a:spcBef>
                <a:spcPts val="160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g462cdc8c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g462cdc8c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We’ve learned in this class that </a:t>
            </a:r>
            <a:r>
              <a:rPr lang="en"/>
              <a:t>satellite</a:t>
            </a:r>
            <a:r>
              <a:rPr lang="en"/>
              <a:t> imagery can tell us lots of useful things in a crisis! Where refugees are moving, the buildings that insurgents have destroyed… </a:t>
            </a:r>
            <a:endParaRPr/>
          </a:p>
          <a:p>
            <a:pPr indent="0" lvl="0" marL="0" rtl="0" algn="l">
              <a:spcBef>
                <a:spcPts val="0"/>
              </a:spcBef>
              <a:spcAft>
                <a:spcPts val="0"/>
              </a:spcAft>
              <a:buNone/>
            </a:pPr>
            <a:r>
              <a:rPr lang="en"/>
              <a:t>However, while there are some small organizations monitoring these features, like SIgnal</a:t>
            </a:r>
            <a:endParaRPr/>
          </a:p>
          <a:p>
            <a:pPr indent="0" lvl="0" marL="0" rtl="0" algn="l">
              <a:spcBef>
                <a:spcPts val="0"/>
              </a:spcBef>
              <a:spcAft>
                <a:spcPts val="0"/>
              </a:spcAft>
              <a:buNone/>
            </a:pPr>
            <a:r>
              <a:rPr lang="en"/>
              <a:t>On a LARGE scale, satellite imagery is deployed almost exclusively in cases of fast-onset natural disaster (earthquakes, hurricanes, floods).</a:t>
            </a:r>
            <a:endParaRPr/>
          </a:p>
          <a:p>
            <a:pPr indent="0" lvl="0" marL="0" rtl="0" algn="l">
              <a:spcBef>
                <a:spcPts val="0"/>
              </a:spcBef>
              <a:spcAft>
                <a:spcPts val="0"/>
              </a:spcAft>
              <a:buNone/>
            </a:pPr>
            <a:r>
              <a:t/>
            </a:r>
            <a:endParaRPr/>
          </a:p>
          <a:p>
            <a:pPr indent="0" lvl="0" marL="0" rtl="0" algn="l">
              <a:spcBef>
                <a:spcPts val="0"/>
              </a:spcBef>
              <a:spcAft>
                <a:spcPts val="0"/>
              </a:spcAft>
              <a:buClr>
                <a:srgbClr val="000000"/>
              </a:buClr>
              <a:buSzPts val="1100"/>
              <a:buFont typeface="Arial"/>
              <a:buNone/>
            </a:pPr>
            <a:r>
              <a:rPr lang="en"/>
              <a:t>So what exactly is excluded here? Slow-onset disasters like famines or droughts, societal disasters like mass violence, and epidemics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4630cc44de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4630cc44de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t>Because not every organization can have a satellite in the sky, most aid agencies have to request imagery that some satellite commission has already taken, or “task” the satellite to take photos in a certain spot on earth.</a:t>
            </a:r>
            <a:endParaRPr/>
          </a:p>
          <a:p>
            <a:pPr indent="0" lvl="0" marL="0" rtl="0" algn="l">
              <a:spcBef>
                <a:spcPts val="0"/>
              </a:spcBef>
              <a:spcAft>
                <a:spcPts val="0"/>
              </a:spcAft>
              <a:buClr>
                <a:srgbClr val="000000"/>
              </a:buClr>
              <a:buSzPts val="1100"/>
              <a:buFont typeface="Arial"/>
              <a:buNone/>
            </a:pPr>
            <a:r>
              <a:rPr lang="en"/>
              <a:t>And the bigger problem is, the structural “pipelines” that exist for aid agencies to acquire satellite imagery, the hoops they have to jump through to get it, are designed for natural disaster type responses.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a:t>EXAMPLE: The Charter on Space and Major Disasters is an international group of space agencies and private satellite companies that an “approved user” can activate. must be “Be a national disaster management authority </a:t>
            </a:r>
            <a:endParaRPr/>
          </a:p>
          <a:p>
            <a:pPr indent="0" lvl="0" marL="0" rtl="0" algn="l">
              <a:spcBef>
                <a:spcPts val="0"/>
              </a:spcBef>
              <a:spcAft>
                <a:spcPts val="0"/>
              </a:spcAft>
              <a:buClr>
                <a:srgbClr val="000000"/>
              </a:buClr>
              <a:buSzPts val="1100"/>
              <a:buFont typeface="Arial"/>
              <a:buNone/>
            </a:pPr>
            <a:r>
              <a:t/>
            </a:r>
            <a:endParaRPr/>
          </a:p>
          <a:p>
            <a:pPr indent="-298450" lvl="0" marL="457200" rtl="0" algn="l">
              <a:spcBef>
                <a:spcPts val="0"/>
              </a:spcBef>
              <a:spcAft>
                <a:spcPts val="0"/>
              </a:spcAft>
              <a:buSzPts val="1100"/>
              <a:buAutoNum type="arabicPeriod"/>
            </a:pPr>
            <a:r>
              <a:rPr lang="en"/>
              <a:t>Satellite imagery historically used in natural disaster response … statistically, even today, it’s being used for this more often</a:t>
            </a:r>
            <a:endParaRPr/>
          </a:p>
          <a:p>
            <a:pPr indent="-298450" lvl="0" marL="457200" rtl="0" algn="l">
              <a:spcBef>
                <a:spcPts val="0"/>
              </a:spcBef>
              <a:spcAft>
                <a:spcPts val="0"/>
              </a:spcAft>
              <a:buSzPts val="1100"/>
              <a:buAutoNum type="arabicPeriod"/>
            </a:pPr>
            <a:r>
              <a:rPr lang="en"/>
              <a:t>Thus, it makes sense that pipelines for integrating satellite imagery into humanitarian response are designed for natural disasters.</a:t>
            </a:r>
            <a:endParaRPr/>
          </a:p>
          <a:p>
            <a:pPr indent="-298450" lvl="1" marL="914400" rtl="0" algn="l">
              <a:spcBef>
                <a:spcPts val="0"/>
              </a:spcBef>
              <a:spcAft>
                <a:spcPts val="0"/>
              </a:spcAft>
              <a:buSzPts val="1100"/>
              <a:buAutoNum type="alphaLcPeriod"/>
            </a:pPr>
            <a:r>
              <a:rPr lang="en"/>
              <a:t>And financial and governmental support to follow those causes</a:t>
            </a:r>
            <a:endParaRPr/>
          </a:p>
          <a:p>
            <a:pPr indent="0" lvl="0" marL="0" rtl="0" algn="l">
              <a:spcBef>
                <a:spcPts val="0"/>
              </a:spcBef>
              <a:spcAft>
                <a:spcPts val="0"/>
              </a:spcAft>
              <a:buClr>
                <a:srgbClr val="000000"/>
              </a:buClr>
              <a:buSzPts val="1100"/>
              <a:buFont typeface="Arial"/>
              <a:buNone/>
            </a:pPr>
            <a:r>
              <a:t/>
            </a:r>
            <a:endParaRPr/>
          </a:p>
          <a:p>
            <a:pPr indent="0" lvl="0" marL="0" rtl="0" algn="l">
              <a:spcBef>
                <a:spcPts val="0"/>
              </a:spcBef>
              <a:spcAft>
                <a:spcPts val="0"/>
              </a:spcAft>
              <a:buClr>
                <a:srgbClr val="000000"/>
              </a:buClr>
              <a:buSzPts val="1100"/>
              <a:buFont typeface="Arial"/>
              <a:buNone/>
            </a:pPr>
            <a:r>
              <a:rPr lang="en" u="sng">
                <a:solidFill>
                  <a:schemeClr val="accent5"/>
                </a:solidFill>
                <a:hlinkClick r:id="rId2"/>
              </a:rPr>
              <a:t>https://disasterscharter.org/web/guest/about-the-charter</a:t>
            </a:r>
            <a:r>
              <a:rPr lang="en"/>
              <a:t> 34 satellites can be tasked and support requesters like the UN</a:t>
            </a:r>
            <a:endParaRPr/>
          </a:p>
          <a:p>
            <a:pPr indent="0" lvl="0" marL="0" rtl="0" algn="l">
              <a:spcBef>
                <a:spcPts val="0"/>
              </a:spcBef>
              <a:spcAft>
                <a:spcPts val="0"/>
              </a:spcAft>
              <a:buClr>
                <a:srgbClr val="000000"/>
              </a:buClr>
              <a:buSzPts val="1100"/>
              <a:buFont typeface="Arial"/>
              <a:buNone/>
            </a:pPr>
            <a:r>
              <a:rPr lang="en"/>
              <a:t>To be a member of charter to activate it must be “Be a national disaster management authority or its delegated agency in that country”</a:t>
            </a:r>
            <a:endParaRPr/>
          </a:p>
          <a:p>
            <a:pPr indent="0" lvl="0" marL="0" rtl="0" algn="l">
              <a:spcBef>
                <a:spcPts val="0"/>
              </a:spcBef>
              <a:spcAft>
                <a:spcPts val="0"/>
              </a:spcAft>
              <a:buNone/>
            </a:pPr>
            <a:r>
              <a:rPr lang="en"/>
              <a:t>“Other” include the 2015 ebola crisis but then lost of crashed planes or lost ships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Now to try and fill the gaps, in the past two decades numerous volunteer technical organizations or VTOs have entered the arena, some of which we talked about in our last class. Humanitarian OSM Team pictured here feeds recent satellite imagery to a user at home and allows them to digitize features</a:t>
            </a:r>
            <a:endParaRPr/>
          </a:p>
          <a:p>
            <a:pPr indent="0" lvl="0" marL="0" rtl="0" algn="l">
              <a:spcBef>
                <a:spcPts val="0"/>
              </a:spcBef>
              <a:spcAft>
                <a:spcPts val="0"/>
              </a:spcAft>
              <a:buClr>
                <a:srgbClr val="000000"/>
              </a:buClr>
              <a:buSzPts val="1100"/>
              <a:buFont typeface="Arial"/>
              <a:buNone/>
            </a:pPr>
            <a:r>
              <a:rPr lang="en"/>
              <a:t>--- however, VTOs suffer from their usability not being straightforward. Interpreting a satellite image of a place you’ve never been takes a LOT of practice and skill. And sometimes, the products of those VTOs may or may not be well suited for the need the aid organization is trying to address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g462cdc8c6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462cdc8c6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AutoNum type="alphaLcParenR"/>
            </a:pPr>
            <a:r>
              <a:rPr lang="en"/>
              <a:t>For example, if UNICEF wants to use satellite imagery to monitor hostility around schools or markets,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 name="Shape 87"/>
        <p:cNvGrpSpPr/>
        <p:nvPr/>
      </p:nvGrpSpPr>
      <p:grpSpPr>
        <a:xfrm>
          <a:off x="0" y="0"/>
          <a:ext cx="0" cy="0"/>
          <a:chOff x="0" y="0"/>
          <a:chExt cx="0" cy="0"/>
        </a:xfrm>
      </p:grpSpPr>
      <p:sp>
        <p:nvSpPr>
          <p:cNvPr id="88" name="Google Shape;88;g462cdc8c6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462cdc8c6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Clr>
                <a:srgbClr val="000000"/>
              </a:buClr>
              <a:buSzPts val="1100"/>
              <a:buFont typeface="Arial"/>
              <a:buNone/>
            </a:pPr>
            <a:r>
              <a:rPr lang="en" sz="1000"/>
              <a:t>§  Coarse resolution, low-return-time satellites are not enough to monitor these changing dynamics</a:t>
            </a:r>
            <a:endParaRPr sz="1000"/>
          </a:p>
          <a:p>
            <a:pPr indent="0" lvl="0" marL="457200" rtl="0" algn="l">
              <a:spcBef>
                <a:spcPts val="0"/>
              </a:spcBef>
              <a:spcAft>
                <a:spcPts val="0"/>
              </a:spcAft>
              <a:buNone/>
            </a:pPr>
            <a:r>
              <a:t/>
            </a:r>
            <a:endParaRPr sz="1000"/>
          </a:p>
          <a:p>
            <a:pPr indent="0" lvl="0" marL="457200" rtl="0" algn="l">
              <a:spcBef>
                <a:spcPts val="0"/>
              </a:spcBef>
              <a:spcAft>
                <a:spcPts val="0"/>
              </a:spcAft>
              <a:buNone/>
            </a:pPr>
            <a:r>
              <a:t/>
            </a:r>
            <a:endParaRPr sz="1000"/>
          </a:p>
          <a:p>
            <a:pPr indent="0" lvl="0" marL="457200" rtl="0" algn="l">
              <a:spcBef>
                <a:spcPts val="0"/>
              </a:spcBef>
              <a:spcAft>
                <a:spcPts val="0"/>
              </a:spcAft>
              <a:buNone/>
            </a:pPr>
            <a:r>
              <a:rPr lang="en" sz="1000"/>
              <a:t>§  IDPs are often given a plot of land to cultivate in host communities for livelihood and subsistence. 89 of 124 IDP camps in Nigeria have land for farming too.</a:t>
            </a:r>
            <a:endParaRPr sz="1000"/>
          </a:p>
          <a:p>
            <a:pPr indent="-298450" lvl="0" marL="457200" rtl="0" algn="l">
              <a:spcBef>
                <a:spcPts val="0"/>
              </a:spcBef>
              <a:spcAft>
                <a:spcPts val="0"/>
              </a:spcAft>
              <a:buSzPts val="1100"/>
              <a:buAutoNum type="alphaLcParenR"/>
            </a:pPr>
            <a:r>
              <a:rPr lang="en" sz="1000"/>
              <a:t>§  Coarse resolution, low-return-time satellites are not enough to monitor these changing dynamics</a:t>
            </a:r>
            <a:endParaRPr sz="1000"/>
          </a:p>
          <a:p>
            <a:pPr indent="-298450" lvl="0" marL="457200" rtl="0" algn="l">
              <a:spcBef>
                <a:spcPts val="0"/>
              </a:spcBef>
              <a:spcAft>
                <a:spcPts val="0"/>
              </a:spcAft>
              <a:buSzPts val="1100"/>
              <a:buAutoNum type="alphaLcParenR"/>
            </a:pPr>
            <a:r>
              <a:rPr lang="en" sz="1000"/>
              <a:t>§  Humaids should understand what biophysical factors are affecting decentralized ag like this as well</a:t>
            </a:r>
            <a:endParaRPr sz="1000"/>
          </a:p>
          <a:p>
            <a:pPr indent="-298450" lvl="0" marL="457200" rtl="0" algn="l">
              <a:spcBef>
                <a:spcPts val="0"/>
              </a:spcBef>
              <a:spcAft>
                <a:spcPts val="0"/>
              </a:spcAft>
              <a:buSzPts val="1100"/>
              <a:buAutoNum type="alphaLcParenR"/>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1600"/>
              </a:spcBef>
              <a:spcAft>
                <a:spcPts val="0"/>
              </a:spcAft>
              <a:buClr>
                <a:schemeClr val="dk1"/>
              </a:buClr>
              <a:buSzPts val="1400"/>
              <a:buChar char="○"/>
              <a:defRPr>
                <a:solidFill>
                  <a:schemeClr val="dk1"/>
                </a:solidFill>
              </a:defRPr>
            </a:lvl2pPr>
            <a:lvl3pPr indent="-317500" lvl="2" marL="1371600">
              <a:spcBef>
                <a:spcPts val="1600"/>
              </a:spcBef>
              <a:spcAft>
                <a:spcPts val="0"/>
              </a:spcAft>
              <a:buClr>
                <a:schemeClr val="dk1"/>
              </a:buClr>
              <a:buSzPts val="1400"/>
              <a:buChar char="■"/>
              <a:defRPr>
                <a:solidFill>
                  <a:schemeClr val="dk1"/>
                </a:solidFill>
              </a:defRPr>
            </a:lvl3pPr>
            <a:lvl4pPr indent="-317500" lvl="3" marL="1828800">
              <a:spcBef>
                <a:spcPts val="1600"/>
              </a:spcBef>
              <a:spcAft>
                <a:spcPts val="0"/>
              </a:spcAft>
              <a:buClr>
                <a:schemeClr val="dk1"/>
              </a:buClr>
              <a:buSzPts val="1400"/>
              <a:buChar char="●"/>
              <a:defRPr>
                <a:solidFill>
                  <a:schemeClr val="dk1"/>
                </a:solidFill>
              </a:defRPr>
            </a:lvl4pPr>
            <a:lvl5pPr indent="-317500" lvl="4" marL="2286000">
              <a:spcBef>
                <a:spcPts val="1600"/>
              </a:spcBef>
              <a:spcAft>
                <a:spcPts val="0"/>
              </a:spcAft>
              <a:buClr>
                <a:schemeClr val="dk1"/>
              </a:buClr>
              <a:buSzPts val="1400"/>
              <a:buChar char="○"/>
              <a:defRPr>
                <a:solidFill>
                  <a:schemeClr val="dk1"/>
                </a:solidFill>
              </a:defRPr>
            </a:lvl5pPr>
            <a:lvl6pPr indent="-317500" lvl="5" marL="2743200">
              <a:spcBef>
                <a:spcPts val="1600"/>
              </a:spcBef>
              <a:spcAft>
                <a:spcPts val="0"/>
              </a:spcAft>
              <a:buClr>
                <a:schemeClr val="dk1"/>
              </a:buClr>
              <a:buSzPts val="1400"/>
              <a:buChar char="■"/>
              <a:defRPr>
                <a:solidFill>
                  <a:schemeClr val="dk1"/>
                </a:solidFill>
              </a:defRPr>
            </a:lvl6pPr>
            <a:lvl7pPr indent="-317500" lvl="6" marL="3200400">
              <a:spcBef>
                <a:spcPts val="1600"/>
              </a:spcBef>
              <a:spcAft>
                <a:spcPts val="0"/>
              </a:spcAft>
              <a:buClr>
                <a:schemeClr val="dk1"/>
              </a:buClr>
              <a:buSzPts val="1400"/>
              <a:buChar char="●"/>
              <a:defRPr>
                <a:solidFill>
                  <a:schemeClr val="dk1"/>
                </a:solidFill>
              </a:defRPr>
            </a:lvl7pPr>
            <a:lvl8pPr indent="-317500" lvl="7" marL="3657600">
              <a:spcBef>
                <a:spcPts val="1600"/>
              </a:spcBef>
              <a:spcAft>
                <a:spcPts val="0"/>
              </a:spcAft>
              <a:buClr>
                <a:schemeClr val="dk1"/>
              </a:buClr>
              <a:buSzPts val="1400"/>
              <a:buChar char="○"/>
              <a:defRPr>
                <a:solidFill>
                  <a:schemeClr val="dk1"/>
                </a:solidFill>
              </a:defRPr>
            </a:lvl8pPr>
            <a:lvl9pPr indent="-317500" lvl="8" marL="4114800">
              <a:spcBef>
                <a:spcPts val="1600"/>
              </a:spcBef>
              <a:spcAft>
                <a:spcPts val="160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1600"/>
              </a:spcBef>
              <a:spcAft>
                <a:spcPts val="0"/>
              </a:spcAft>
              <a:buClr>
                <a:schemeClr val="lt2"/>
              </a:buClr>
              <a:buSzPts val="1400"/>
              <a:buChar char="○"/>
              <a:defRPr>
                <a:solidFill>
                  <a:schemeClr val="lt2"/>
                </a:solidFill>
              </a:defRPr>
            </a:lvl2pPr>
            <a:lvl3pPr indent="-317500" lvl="2" marL="1371600">
              <a:lnSpc>
                <a:spcPct val="115000"/>
              </a:lnSpc>
              <a:spcBef>
                <a:spcPts val="1600"/>
              </a:spcBef>
              <a:spcAft>
                <a:spcPts val="0"/>
              </a:spcAft>
              <a:buClr>
                <a:schemeClr val="lt2"/>
              </a:buClr>
              <a:buSzPts val="1400"/>
              <a:buChar char="■"/>
              <a:defRPr>
                <a:solidFill>
                  <a:schemeClr val="lt2"/>
                </a:solidFill>
              </a:defRPr>
            </a:lvl3pPr>
            <a:lvl4pPr indent="-317500" lvl="3" marL="1828800">
              <a:lnSpc>
                <a:spcPct val="115000"/>
              </a:lnSpc>
              <a:spcBef>
                <a:spcPts val="1600"/>
              </a:spcBef>
              <a:spcAft>
                <a:spcPts val="0"/>
              </a:spcAft>
              <a:buClr>
                <a:schemeClr val="lt2"/>
              </a:buClr>
              <a:buSzPts val="1400"/>
              <a:buChar char="●"/>
              <a:defRPr>
                <a:solidFill>
                  <a:schemeClr val="lt2"/>
                </a:solidFill>
              </a:defRPr>
            </a:lvl4pPr>
            <a:lvl5pPr indent="-317500" lvl="4" marL="2286000">
              <a:lnSpc>
                <a:spcPct val="115000"/>
              </a:lnSpc>
              <a:spcBef>
                <a:spcPts val="1600"/>
              </a:spcBef>
              <a:spcAft>
                <a:spcPts val="0"/>
              </a:spcAft>
              <a:buClr>
                <a:schemeClr val="lt2"/>
              </a:buClr>
              <a:buSzPts val="1400"/>
              <a:buChar char="○"/>
              <a:defRPr>
                <a:solidFill>
                  <a:schemeClr val="lt2"/>
                </a:solidFill>
              </a:defRPr>
            </a:lvl5pPr>
            <a:lvl6pPr indent="-317500" lvl="5" marL="2743200">
              <a:lnSpc>
                <a:spcPct val="115000"/>
              </a:lnSpc>
              <a:spcBef>
                <a:spcPts val="1600"/>
              </a:spcBef>
              <a:spcAft>
                <a:spcPts val="0"/>
              </a:spcAft>
              <a:buClr>
                <a:schemeClr val="lt2"/>
              </a:buClr>
              <a:buSzPts val="1400"/>
              <a:buChar char="■"/>
              <a:defRPr>
                <a:solidFill>
                  <a:schemeClr val="lt2"/>
                </a:solidFill>
              </a:defRPr>
            </a:lvl6pPr>
            <a:lvl7pPr indent="-317500" lvl="6" marL="3200400">
              <a:lnSpc>
                <a:spcPct val="115000"/>
              </a:lnSpc>
              <a:spcBef>
                <a:spcPts val="1600"/>
              </a:spcBef>
              <a:spcAft>
                <a:spcPts val="0"/>
              </a:spcAft>
              <a:buClr>
                <a:schemeClr val="lt2"/>
              </a:buClr>
              <a:buSzPts val="1400"/>
              <a:buChar char="●"/>
              <a:defRPr>
                <a:solidFill>
                  <a:schemeClr val="lt2"/>
                </a:solidFill>
              </a:defRPr>
            </a:lvl7pPr>
            <a:lvl8pPr indent="-317500" lvl="7" marL="3657600">
              <a:lnSpc>
                <a:spcPct val="115000"/>
              </a:lnSpc>
              <a:spcBef>
                <a:spcPts val="1600"/>
              </a:spcBef>
              <a:spcAft>
                <a:spcPts val="0"/>
              </a:spcAft>
              <a:buClr>
                <a:schemeClr val="lt2"/>
              </a:buClr>
              <a:buSzPts val="1400"/>
              <a:buChar char="○"/>
              <a:defRPr>
                <a:solidFill>
                  <a:schemeClr val="lt2"/>
                </a:solidFill>
              </a:defRPr>
            </a:lvl8pPr>
            <a:lvl9pPr indent="-317500" lvl="8" marL="4114800">
              <a:lnSpc>
                <a:spcPct val="115000"/>
              </a:lnSpc>
              <a:spcBef>
                <a:spcPts val="1600"/>
              </a:spcBef>
              <a:spcAft>
                <a:spcPts val="160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2.png"/><Relationship Id="rId6"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 name="Shape 53"/>
        <p:cNvGrpSpPr/>
        <p:nvPr/>
      </p:nvGrpSpPr>
      <p:grpSpPr>
        <a:xfrm>
          <a:off x="0" y="0"/>
          <a:ext cx="0" cy="0"/>
          <a:chOff x="0" y="0"/>
          <a:chExt cx="0" cy="0"/>
        </a:xfrm>
      </p:grpSpPr>
      <p:sp>
        <p:nvSpPr>
          <p:cNvPr id="54" name="Google Shape;54;p13"/>
          <p:cNvSpPr txBox="1"/>
          <p:nvPr>
            <p:ph type="ctrTitle"/>
          </p:nvPr>
        </p:nvSpPr>
        <p:spPr>
          <a:xfrm>
            <a:off x="-27650" y="0"/>
            <a:ext cx="6543600" cy="220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b="1" lang="en" sz="3900"/>
              <a:t>Expanding </a:t>
            </a:r>
            <a:r>
              <a:rPr b="1" lang="en" sz="3900"/>
              <a:t>Application of </a:t>
            </a:r>
            <a:r>
              <a:rPr b="1" lang="en" sz="3900"/>
              <a:t>Satellite Imagery to Slow-Onset Disasters</a:t>
            </a:r>
            <a:endParaRPr b="1" sz="3900"/>
          </a:p>
        </p:txBody>
      </p:sp>
      <p:sp>
        <p:nvSpPr>
          <p:cNvPr id="55" name="Google Shape;55;p13"/>
          <p:cNvSpPr txBox="1"/>
          <p:nvPr>
            <p:ph idx="1" type="subTitle"/>
          </p:nvPr>
        </p:nvSpPr>
        <p:spPr>
          <a:xfrm>
            <a:off x="5242850" y="3378825"/>
            <a:ext cx="3687600" cy="15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Mads O’Brien</a:t>
            </a:r>
            <a:endParaRPr/>
          </a:p>
          <a:p>
            <a:pPr indent="0" lvl="0" marL="0" rtl="0" algn="ctr">
              <a:spcBef>
                <a:spcPts val="0"/>
              </a:spcBef>
              <a:spcAft>
                <a:spcPts val="0"/>
              </a:spcAft>
              <a:buNone/>
            </a:pPr>
            <a:r>
              <a:rPr i="1" lang="en" sz="2200"/>
              <a:t>MESc Candidate, </a:t>
            </a:r>
            <a:br>
              <a:rPr i="1" lang="en" sz="2200"/>
            </a:br>
            <a:r>
              <a:rPr i="1" lang="en" sz="2200"/>
              <a:t>Yale School of Forestry</a:t>
            </a:r>
            <a:endParaRPr i="1" sz="2200"/>
          </a:p>
          <a:p>
            <a:pPr indent="0" lvl="0" marL="0" rtl="0" algn="ctr">
              <a:spcBef>
                <a:spcPts val="0"/>
              </a:spcBef>
              <a:spcAft>
                <a:spcPts val="0"/>
              </a:spcAft>
              <a:buNone/>
            </a:pPr>
            <a:r>
              <a:rPr lang="en" sz="2200"/>
              <a:t>December 4, 2018</a:t>
            </a:r>
            <a:endParaRPr sz="2200"/>
          </a:p>
        </p:txBody>
      </p:sp>
      <p:pic>
        <p:nvPicPr>
          <p:cNvPr id="56" name="Google Shape;56;p13"/>
          <p:cNvPicPr preferRelativeResize="0"/>
          <p:nvPr/>
        </p:nvPicPr>
        <p:blipFill rotWithShape="1">
          <a:blip r:embed="rId3">
            <a:alphaModFix/>
          </a:blip>
          <a:srcRect b="0" l="0" r="30647" t="6672"/>
          <a:stretch/>
        </p:blipFill>
        <p:spPr>
          <a:xfrm>
            <a:off x="5915400" y="0"/>
            <a:ext cx="3228600" cy="3176900"/>
          </a:xfrm>
          <a:prstGeom prst="rect">
            <a:avLst/>
          </a:prstGeom>
          <a:noFill/>
          <a:ln>
            <a:noFill/>
          </a:ln>
        </p:spPr>
      </p:pic>
      <p:pic>
        <p:nvPicPr>
          <p:cNvPr id="57" name="Google Shape;57;p13"/>
          <p:cNvPicPr preferRelativeResize="0"/>
          <p:nvPr/>
        </p:nvPicPr>
        <p:blipFill rotWithShape="1">
          <a:blip r:embed="rId4">
            <a:alphaModFix/>
          </a:blip>
          <a:srcRect b="0" l="0" r="0" t="13224"/>
          <a:stretch/>
        </p:blipFill>
        <p:spPr>
          <a:xfrm>
            <a:off x="0" y="2446175"/>
            <a:ext cx="4973291" cy="2697325"/>
          </a:xfrm>
          <a:prstGeom prst="rect">
            <a:avLst/>
          </a:prstGeom>
          <a:noFill/>
          <a:ln>
            <a:noFill/>
          </a:ln>
        </p:spPr>
      </p:pic>
      <p:sp>
        <p:nvSpPr>
          <p:cNvPr id="58" name="Google Shape;58;p13"/>
          <p:cNvSpPr/>
          <p:nvPr/>
        </p:nvSpPr>
        <p:spPr>
          <a:xfrm>
            <a:off x="6432750" y="941575"/>
            <a:ext cx="2193900" cy="310800"/>
          </a:xfrm>
          <a:prstGeom prst="rect">
            <a:avLst/>
          </a:prstGeom>
          <a:solidFill>
            <a:srgbClr val="FFFD69">
              <a:alpha val="630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7598850" y="1081275"/>
            <a:ext cx="97500" cy="97500"/>
          </a:xfrm>
          <a:prstGeom prst="ellipse">
            <a:avLst/>
          </a:prstGeom>
          <a:solidFill>
            <a:srgbClr val="6D9EEB"/>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65" name="Google Shape;65;p14"/>
          <p:cNvSpPr txBox="1"/>
          <p:nvPr>
            <p:ph idx="1" type="body"/>
          </p:nvPr>
        </p:nvSpPr>
        <p:spPr>
          <a:xfrm>
            <a:off x="311700" y="1152475"/>
            <a:ext cx="4598700" cy="10968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Satellite imagery most often deployed for </a:t>
            </a:r>
            <a:r>
              <a:rPr b="1" lang="en"/>
              <a:t>natural disaster</a:t>
            </a:r>
            <a:r>
              <a:rPr lang="en"/>
              <a:t> response</a:t>
            </a:r>
            <a:endParaRPr/>
          </a:p>
        </p:txBody>
      </p:sp>
      <p:pic>
        <p:nvPicPr>
          <p:cNvPr id="66" name="Google Shape;66;p14"/>
          <p:cNvPicPr preferRelativeResize="0"/>
          <p:nvPr/>
        </p:nvPicPr>
        <p:blipFill>
          <a:blip r:embed="rId3">
            <a:alphaModFix/>
          </a:blip>
          <a:stretch>
            <a:fillRect/>
          </a:stretch>
        </p:blipFill>
        <p:spPr>
          <a:xfrm>
            <a:off x="5390300" y="157300"/>
            <a:ext cx="3620675" cy="2462523"/>
          </a:xfrm>
          <a:prstGeom prst="rect">
            <a:avLst/>
          </a:prstGeom>
          <a:noFill/>
          <a:ln>
            <a:noFill/>
          </a:ln>
        </p:spPr>
      </p:pic>
      <p:pic>
        <p:nvPicPr>
          <p:cNvPr id="67" name="Google Shape;67;p14"/>
          <p:cNvPicPr preferRelativeResize="0"/>
          <p:nvPr/>
        </p:nvPicPr>
        <p:blipFill>
          <a:blip r:embed="rId4">
            <a:alphaModFix/>
          </a:blip>
          <a:stretch>
            <a:fillRect/>
          </a:stretch>
        </p:blipFill>
        <p:spPr>
          <a:xfrm>
            <a:off x="69650" y="2441450"/>
            <a:ext cx="5594026" cy="2666225"/>
          </a:xfrm>
          <a:prstGeom prst="rect">
            <a:avLst/>
          </a:prstGeom>
          <a:noFill/>
          <a:ln>
            <a:noFill/>
          </a:ln>
        </p:spPr>
      </p:pic>
      <p:sp>
        <p:nvSpPr>
          <p:cNvPr id="68" name="Google Shape;68;p14"/>
          <p:cNvSpPr txBox="1"/>
          <p:nvPr/>
        </p:nvSpPr>
        <p:spPr>
          <a:xfrm>
            <a:off x="5715000" y="2894075"/>
            <a:ext cx="3401700" cy="1892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Char char="●"/>
            </a:pPr>
            <a:r>
              <a:rPr lang="en" sz="1800">
                <a:solidFill>
                  <a:schemeClr val="lt2"/>
                </a:solidFill>
              </a:rPr>
              <a:t>Imagery CAN garner helpful data in slow-onset disasters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Problem, cont’d</a:t>
            </a:r>
            <a:endParaRPr/>
          </a:p>
        </p:txBody>
      </p:sp>
      <p:sp>
        <p:nvSpPr>
          <p:cNvPr id="74" name="Google Shape;74;p15"/>
          <p:cNvSpPr txBox="1"/>
          <p:nvPr>
            <p:ph idx="1" type="body"/>
          </p:nvPr>
        </p:nvSpPr>
        <p:spPr>
          <a:xfrm>
            <a:off x="311700" y="1152475"/>
            <a:ext cx="6407700" cy="12456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Pipelines for integrating satellite imagery into humanitarian response are designed for natural disasters</a:t>
            </a:r>
            <a:endParaRPr/>
          </a:p>
        </p:txBody>
      </p:sp>
      <p:pic>
        <p:nvPicPr>
          <p:cNvPr id="75" name="Google Shape;75;p15"/>
          <p:cNvPicPr preferRelativeResize="0"/>
          <p:nvPr/>
        </p:nvPicPr>
        <p:blipFill>
          <a:blip r:embed="rId3">
            <a:alphaModFix/>
          </a:blip>
          <a:stretch>
            <a:fillRect/>
          </a:stretch>
        </p:blipFill>
        <p:spPr>
          <a:xfrm>
            <a:off x="6994450" y="2229750"/>
            <a:ext cx="2059175" cy="2776200"/>
          </a:xfrm>
          <a:prstGeom prst="rect">
            <a:avLst/>
          </a:prstGeom>
          <a:noFill/>
          <a:ln>
            <a:noFill/>
          </a:ln>
        </p:spPr>
      </p:pic>
      <p:pic>
        <p:nvPicPr>
          <p:cNvPr id="76" name="Google Shape;76;p15"/>
          <p:cNvPicPr preferRelativeResize="0"/>
          <p:nvPr/>
        </p:nvPicPr>
        <p:blipFill>
          <a:blip r:embed="rId4">
            <a:alphaModFix/>
          </a:blip>
          <a:stretch>
            <a:fillRect/>
          </a:stretch>
        </p:blipFill>
        <p:spPr>
          <a:xfrm>
            <a:off x="6994450" y="70225"/>
            <a:ext cx="2059175" cy="2059175"/>
          </a:xfrm>
          <a:prstGeom prst="rect">
            <a:avLst/>
          </a:prstGeom>
          <a:noFill/>
          <a:ln>
            <a:noFill/>
          </a:ln>
        </p:spPr>
      </p:pic>
      <p:pic>
        <p:nvPicPr>
          <p:cNvPr id="77" name="Google Shape;77;p15"/>
          <p:cNvPicPr preferRelativeResize="0"/>
          <p:nvPr/>
        </p:nvPicPr>
        <p:blipFill rotWithShape="1">
          <a:blip r:embed="rId5">
            <a:alphaModFix/>
          </a:blip>
          <a:srcRect b="-9" l="0" r="4816" t="4898"/>
          <a:stretch/>
        </p:blipFill>
        <p:spPr>
          <a:xfrm>
            <a:off x="85225" y="2398075"/>
            <a:ext cx="3794194" cy="2677125"/>
          </a:xfrm>
          <a:prstGeom prst="rect">
            <a:avLst/>
          </a:prstGeom>
          <a:noFill/>
          <a:ln>
            <a:noFill/>
          </a:ln>
        </p:spPr>
      </p:pic>
      <p:pic>
        <p:nvPicPr>
          <p:cNvPr id="78" name="Google Shape;78;p15"/>
          <p:cNvPicPr preferRelativeResize="0"/>
          <p:nvPr/>
        </p:nvPicPr>
        <p:blipFill>
          <a:blip r:embed="rId6">
            <a:alphaModFix/>
          </a:blip>
          <a:stretch>
            <a:fillRect/>
          </a:stretch>
        </p:blipFill>
        <p:spPr>
          <a:xfrm>
            <a:off x="2667726" y="2479678"/>
            <a:ext cx="1211700" cy="715347"/>
          </a:xfrm>
          <a:prstGeom prst="rect">
            <a:avLst/>
          </a:prstGeom>
          <a:noFill/>
          <a:ln>
            <a:noFill/>
          </a:ln>
        </p:spPr>
      </p:pic>
      <p:sp>
        <p:nvSpPr>
          <p:cNvPr id="79" name="Google Shape;79;p15"/>
          <p:cNvSpPr txBox="1"/>
          <p:nvPr/>
        </p:nvSpPr>
        <p:spPr>
          <a:xfrm>
            <a:off x="3949475" y="2532825"/>
            <a:ext cx="2709600" cy="18978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chemeClr val="lt2"/>
              </a:buClr>
              <a:buSzPts val="1800"/>
              <a:buChar char="●"/>
            </a:pPr>
            <a:r>
              <a:rPr lang="en" sz="1800">
                <a:solidFill>
                  <a:schemeClr val="lt2"/>
                </a:solidFill>
              </a:rPr>
              <a:t>Voluntary Technical Organizations (VTOs) suffer from usability issues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sp>
        <p:nvSpPr>
          <p:cNvPr id="84" name="Google Shape;84;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Recommendations</a:t>
            </a:r>
            <a:endParaRPr/>
          </a:p>
        </p:txBody>
      </p:sp>
      <p:sp>
        <p:nvSpPr>
          <p:cNvPr id="85" name="Google Shape;85;p16"/>
          <p:cNvSpPr txBox="1"/>
          <p:nvPr>
            <p:ph idx="1" type="body"/>
          </p:nvPr>
        </p:nvSpPr>
        <p:spPr>
          <a:xfrm>
            <a:off x="159300" y="1152475"/>
            <a:ext cx="5023800" cy="37305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AutoNum type="arabicPeriod"/>
            </a:pPr>
            <a:r>
              <a:rPr b="1" lang="en"/>
              <a:t>Structural: </a:t>
            </a:r>
            <a:r>
              <a:rPr lang="en"/>
              <a:t>Governments establish same level of support for slow-onset disasters</a:t>
            </a:r>
            <a:endParaRPr/>
          </a:p>
          <a:p>
            <a:pPr indent="-342900" lvl="1" marL="914400" rtl="0" algn="l">
              <a:spcBef>
                <a:spcPts val="0"/>
              </a:spcBef>
              <a:spcAft>
                <a:spcPts val="0"/>
              </a:spcAft>
              <a:buSzPts val="1800"/>
              <a:buAutoNum type="alphaLcPeriod"/>
            </a:pPr>
            <a:r>
              <a:rPr lang="en" sz="1800"/>
              <a:t>Use existing imagery pipelines as a “blueprint” (i.e. Charter)</a:t>
            </a:r>
            <a:endParaRPr sz="1800"/>
          </a:p>
          <a:p>
            <a:pPr indent="-342900" lvl="0" marL="457200" rtl="0" algn="l">
              <a:spcBef>
                <a:spcPts val="0"/>
              </a:spcBef>
              <a:spcAft>
                <a:spcPts val="0"/>
              </a:spcAft>
              <a:buSzPts val="1800"/>
              <a:buAutoNum type="arabicPeriod"/>
            </a:pPr>
            <a:r>
              <a:rPr b="1" lang="en"/>
              <a:t>Civ-Inc:</a:t>
            </a:r>
            <a:r>
              <a:rPr lang="en"/>
              <a:t> Create incentives for private companies to share imagery with locales directly</a:t>
            </a:r>
            <a:endParaRPr sz="1800"/>
          </a:p>
          <a:p>
            <a:pPr indent="-342900" lvl="0" marL="457200" rtl="0" algn="l">
              <a:spcBef>
                <a:spcPts val="0"/>
              </a:spcBef>
              <a:spcAft>
                <a:spcPts val="0"/>
              </a:spcAft>
              <a:buSzPts val="1800"/>
              <a:buAutoNum type="arabicPeriod"/>
            </a:pPr>
            <a:r>
              <a:rPr b="1" lang="en"/>
              <a:t>VTOs: </a:t>
            </a:r>
            <a:r>
              <a:rPr lang="en"/>
              <a:t>Increase usability and need-task matching</a:t>
            </a:r>
            <a:endParaRPr/>
          </a:p>
          <a:p>
            <a:pPr indent="-342900" lvl="1" marL="914400" rtl="0" algn="l">
              <a:spcBef>
                <a:spcPts val="0"/>
              </a:spcBef>
              <a:spcAft>
                <a:spcPts val="0"/>
              </a:spcAft>
              <a:buSzPts val="1800"/>
              <a:buAutoNum type="alphaLcPeriod"/>
            </a:pPr>
            <a:r>
              <a:rPr lang="en" sz="1800"/>
              <a:t>Provide better instructions for non-expert users on VTO platforms</a:t>
            </a:r>
            <a:endParaRPr sz="1800"/>
          </a:p>
          <a:p>
            <a:pPr indent="-342900" lvl="1" marL="914400" rtl="0" algn="l">
              <a:spcBef>
                <a:spcPts val="0"/>
              </a:spcBef>
              <a:spcAft>
                <a:spcPts val="0"/>
              </a:spcAft>
              <a:buSzPts val="1800"/>
              <a:buAutoNum type="alphaLcPeriod"/>
            </a:pPr>
            <a:r>
              <a:rPr lang="en" sz="1800"/>
              <a:t>Explain how data will be used</a:t>
            </a:r>
            <a:endParaRPr sz="1800"/>
          </a:p>
        </p:txBody>
      </p:sp>
      <p:pic>
        <p:nvPicPr>
          <p:cNvPr id="86" name="Google Shape;86;p16"/>
          <p:cNvPicPr preferRelativeResize="0"/>
          <p:nvPr/>
        </p:nvPicPr>
        <p:blipFill rotWithShape="1">
          <a:blip r:embed="rId3">
            <a:alphaModFix/>
          </a:blip>
          <a:srcRect b="0" l="0" r="10578" t="0"/>
          <a:stretch/>
        </p:blipFill>
        <p:spPr>
          <a:xfrm>
            <a:off x="5043125" y="68575"/>
            <a:ext cx="4100874" cy="30586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 name="Shape 90"/>
        <p:cNvGrpSpPr/>
        <p:nvPr/>
      </p:nvGrpSpPr>
      <p:grpSpPr>
        <a:xfrm>
          <a:off x="0" y="0"/>
          <a:ext cx="0" cy="0"/>
          <a:chOff x="0" y="0"/>
          <a:chExt cx="0" cy="0"/>
        </a:xfrm>
      </p:grpSpPr>
      <p:sp>
        <p:nvSpPr>
          <p:cNvPr id="91" name="Google Shape;91;p17"/>
          <p:cNvSpPr txBox="1"/>
          <p:nvPr>
            <p:ph type="title"/>
          </p:nvPr>
        </p:nvSpPr>
        <p:spPr>
          <a:xfrm>
            <a:off x="1471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Lake Chad Basin: Applications</a:t>
            </a:r>
            <a:endParaRPr/>
          </a:p>
        </p:txBody>
      </p:sp>
      <p:sp>
        <p:nvSpPr>
          <p:cNvPr id="92" name="Google Shape;92;p17"/>
          <p:cNvSpPr txBox="1"/>
          <p:nvPr>
            <p:ph idx="1" type="body"/>
          </p:nvPr>
        </p:nvSpPr>
        <p:spPr>
          <a:xfrm>
            <a:off x="311700" y="1152475"/>
            <a:ext cx="45438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Assist work orgs. are already doing, but that coarse, infrequent imagery cannot assis</a:t>
            </a:r>
            <a:endParaRPr/>
          </a:p>
          <a:p>
            <a:pPr indent="-342900" lvl="0" marL="457200" rtl="0" algn="l">
              <a:spcBef>
                <a:spcPts val="1600"/>
              </a:spcBef>
              <a:spcAft>
                <a:spcPts val="0"/>
              </a:spcAft>
              <a:buSzPts val="1800"/>
              <a:buChar char="●"/>
            </a:pPr>
            <a:r>
              <a:rPr lang="en"/>
              <a:t>Monitor infrastructure near transhumance zones for repair</a:t>
            </a:r>
            <a:endParaRPr/>
          </a:p>
          <a:p>
            <a:pPr indent="-317500" lvl="1" marL="914400" rtl="0" algn="l">
              <a:spcBef>
                <a:spcPts val="0"/>
              </a:spcBef>
              <a:spcAft>
                <a:spcPts val="0"/>
              </a:spcAft>
              <a:buSzPts val="1400"/>
              <a:buChar char="○"/>
            </a:pPr>
            <a:r>
              <a:rPr lang="en"/>
              <a:t>Water Points</a:t>
            </a:r>
            <a:endParaRPr/>
          </a:p>
          <a:p>
            <a:pPr indent="-317500" lvl="1" marL="914400" rtl="0" algn="l">
              <a:spcBef>
                <a:spcPts val="0"/>
              </a:spcBef>
              <a:spcAft>
                <a:spcPts val="0"/>
              </a:spcAft>
              <a:buSzPts val="1400"/>
              <a:buChar char="○"/>
            </a:pPr>
            <a:r>
              <a:rPr lang="en"/>
              <a:t>Vaccination centers</a:t>
            </a:r>
            <a:endParaRPr/>
          </a:p>
          <a:p>
            <a:pPr indent="-342900" lvl="0" marL="457200" rtl="0" algn="l">
              <a:spcBef>
                <a:spcPts val="0"/>
              </a:spcBef>
              <a:spcAft>
                <a:spcPts val="0"/>
              </a:spcAft>
              <a:buSzPts val="1800"/>
              <a:buChar char="●"/>
            </a:pPr>
            <a:r>
              <a:rPr lang="en"/>
              <a:t>Monitoring decentralized agriculture in host communities and camps</a:t>
            </a:r>
            <a:endParaRPr/>
          </a:p>
        </p:txBody>
      </p:sp>
      <p:pic>
        <p:nvPicPr>
          <p:cNvPr id="93" name="Google Shape;93;p17"/>
          <p:cNvPicPr preferRelativeResize="0"/>
          <p:nvPr/>
        </p:nvPicPr>
        <p:blipFill>
          <a:blip r:embed="rId3">
            <a:alphaModFix/>
          </a:blip>
          <a:stretch>
            <a:fillRect/>
          </a:stretch>
        </p:blipFill>
        <p:spPr>
          <a:xfrm>
            <a:off x="5155604" y="0"/>
            <a:ext cx="3988392"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